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384" r:id="rId2"/>
    <p:sldId id="487" r:id="rId3"/>
    <p:sldId id="533" r:id="rId4"/>
    <p:sldId id="532" r:id="rId5"/>
    <p:sldId id="509" r:id="rId6"/>
    <p:sldId id="485" r:id="rId7"/>
    <p:sldId id="500" r:id="rId8"/>
    <p:sldId id="534" r:id="rId9"/>
    <p:sldId id="539" r:id="rId10"/>
    <p:sldId id="535" r:id="rId11"/>
    <p:sldId id="472" r:id="rId12"/>
    <p:sldId id="541" r:id="rId13"/>
    <p:sldId id="573" r:id="rId14"/>
    <p:sldId id="544" r:id="rId15"/>
    <p:sldId id="542" r:id="rId16"/>
    <p:sldId id="547" r:id="rId17"/>
    <p:sldId id="545" r:id="rId18"/>
    <p:sldId id="546" r:id="rId19"/>
    <p:sldId id="548" r:id="rId20"/>
    <p:sldId id="528" r:id="rId21"/>
    <p:sldId id="499" r:id="rId22"/>
    <p:sldId id="515" r:id="rId23"/>
    <p:sldId id="519" r:id="rId24"/>
    <p:sldId id="517" r:id="rId25"/>
    <p:sldId id="518" r:id="rId26"/>
    <p:sldId id="516" r:id="rId27"/>
    <p:sldId id="550" r:id="rId28"/>
    <p:sldId id="561" r:id="rId29"/>
    <p:sldId id="521" r:id="rId30"/>
    <p:sldId id="524" r:id="rId31"/>
    <p:sldId id="552" r:id="rId32"/>
    <p:sldId id="553" r:id="rId33"/>
    <p:sldId id="554" r:id="rId34"/>
    <p:sldId id="507" r:id="rId35"/>
    <p:sldId id="555" r:id="rId36"/>
    <p:sldId id="557" r:id="rId37"/>
    <p:sldId id="556" r:id="rId38"/>
    <p:sldId id="559" r:id="rId39"/>
    <p:sldId id="560" r:id="rId40"/>
    <p:sldId id="558" r:id="rId41"/>
    <p:sldId id="562" r:id="rId42"/>
    <p:sldId id="540" r:id="rId43"/>
    <p:sldId id="567" r:id="rId44"/>
    <p:sldId id="568" r:id="rId45"/>
    <p:sldId id="508" r:id="rId46"/>
    <p:sldId id="564" r:id="rId47"/>
    <p:sldId id="565" r:id="rId48"/>
    <p:sldId id="566" r:id="rId49"/>
    <p:sldId id="576" r:id="rId50"/>
    <p:sldId id="571" r:id="rId51"/>
    <p:sldId id="577" r:id="rId52"/>
    <p:sldId id="575" r:id="rId53"/>
    <p:sldId id="569" r:id="rId54"/>
    <p:sldId id="572" r:id="rId55"/>
    <p:sldId id="579" r:id="rId56"/>
    <p:sldId id="578" r:id="rId57"/>
    <p:sldId id="333" r:id="rId58"/>
    <p:sldId id="385" r:id="rId59"/>
    <p:sldId id="522" r:id="rId60"/>
    <p:sldId id="506" r:id="rId61"/>
    <p:sldId id="504" r:id="rId62"/>
    <p:sldId id="471" r:id="rId63"/>
    <p:sldId id="551" r:id="rId64"/>
    <p:sldId id="563" r:id="rId65"/>
    <p:sldId id="574" r:id="rId66"/>
    <p:sldId id="529" r:id="rId67"/>
    <p:sldId id="537" r:id="rId68"/>
    <p:sldId id="538" r:id="rId69"/>
    <p:sldId id="543" r:id="rId70"/>
    <p:sldId id="513" r:id="rId71"/>
    <p:sldId id="511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00"/>
            <p14:sldId id="534"/>
            <p14:sldId id="539"/>
            <p14:sldId id="535"/>
            <p14:sldId id="472"/>
            <p14:sldId id="541"/>
            <p14:sldId id="573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24"/>
            <p14:sldId id="552"/>
            <p14:sldId id="553"/>
            <p14:sldId id="554"/>
            <p14:sldId id="507"/>
            <p14:sldId id="555"/>
            <p14:sldId id="557"/>
            <p14:sldId id="556"/>
            <p14:sldId id="559"/>
            <p14:sldId id="560"/>
            <p14:sldId id="558"/>
            <p14:sldId id="562"/>
            <p14:sldId id="540"/>
            <p14:sldId id="567"/>
            <p14:sldId id="568"/>
            <p14:sldId id="508"/>
            <p14:sldId id="564"/>
            <p14:sldId id="565"/>
            <p14:sldId id="566"/>
            <p14:sldId id="576"/>
            <p14:sldId id="571"/>
            <p14:sldId id="577"/>
            <p14:sldId id="575"/>
            <p14:sldId id="569"/>
            <p14:sldId id="572"/>
            <p14:sldId id="579"/>
            <p14:sldId id="578"/>
            <p14:sldId id="333"/>
          </p14:sldIdLst>
        </p14:section>
        <p14:section name="Appendix" id="{4AEB7449-AD4C-4F5E-BCFA-D147538D9473}">
          <p14:sldIdLst>
            <p14:sldId id="385"/>
            <p14:sldId id="522"/>
            <p14:sldId id="506"/>
            <p14:sldId id="504"/>
            <p14:sldId id="471"/>
            <p14:sldId id="551"/>
            <p14:sldId id="563"/>
            <p14:sldId id="574"/>
            <p14:sldId id="529"/>
            <p14:sldId id="537"/>
            <p14:sldId id="538"/>
            <p14:sldId id="543"/>
            <p14:sldId id="513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65938" autoAdjust="0"/>
  </p:normalViewPr>
  <p:slideViewPr>
    <p:cSldViewPr snapToGrid="0">
      <p:cViewPr>
        <p:scale>
          <a:sx n="66" d="100"/>
          <a:sy n="66" d="100"/>
        </p:scale>
        <p:origin x="2262" y="22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504924392"/>
        <c:axId val="504923608"/>
      </c:barChart>
      <c:catAx>
        <c:axId val="504924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4923608"/>
        <c:crossesAt val="0"/>
        <c:auto val="1"/>
        <c:lblAlgn val="ctr"/>
        <c:lblOffset val="100"/>
        <c:noMultiLvlLbl val="0"/>
      </c:catAx>
      <c:valAx>
        <c:axId val="504923608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504924392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FC3E-4D26-4AF1-A390-1BF2710B4200}">
      <dsp:nvSpPr>
        <dsp:cNvPr id="0" name=""/>
        <dsp:cNvSpPr/>
      </dsp:nvSpPr>
      <dsp:spPr>
        <a:xfrm>
          <a:off x="295321" y="1902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1902"/>
        <a:ext cx="1405082" cy="1405082"/>
      </dsp:txXfrm>
    </dsp:sp>
    <dsp:sp modelId="{8E54D028-C025-485A-B67B-6D277FFB35F2}">
      <dsp:nvSpPr>
        <dsp:cNvPr id="0" name=""/>
        <dsp:cNvSpPr/>
      </dsp:nvSpPr>
      <dsp:spPr>
        <a:xfrm>
          <a:off x="590616" y="1521077"/>
          <a:ext cx="814947" cy="814947"/>
        </a:xfrm>
        <a:prstGeom prst="mathPlus">
          <a:avLst/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/>
        </a:p>
      </dsp:txBody>
      <dsp:txXfrm>
        <a:off x="698637" y="1832713"/>
        <a:ext cx="598905" cy="191675"/>
      </dsp:txXfrm>
    </dsp:sp>
    <dsp:sp modelId="{D43DBB4C-0482-4A92-B656-9912687EF73C}">
      <dsp:nvSpPr>
        <dsp:cNvPr id="0" name=""/>
        <dsp:cNvSpPr/>
      </dsp:nvSpPr>
      <dsp:spPr>
        <a:xfrm>
          <a:off x="295321" y="2450117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2450117"/>
        <a:ext cx="1405082" cy="1405082"/>
      </dsp:txXfrm>
    </dsp:sp>
    <dsp:sp modelId="{4C6F1642-4D8E-4716-885F-1704D02A1CF2}">
      <dsp:nvSpPr>
        <dsp:cNvPr id="0" name=""/>
        <dsp:cNvSpPr/>
      </dsp:nvSpPr>
      <dsp:spPr>
        <a:xfrm rot="21584183">
          <a:off x="2076898" y="1657385"/>
          <a:ext cx="2230832" cy="522690"/>
        </a:xfrm>
        <a:prstGeom prst="rightArrow">
          <a:avLst>
            <a:gd name="adj1" fmla="val 60000"/>
            <a:gd name="adj2" fmla="val 50000"/>
          </a:avLst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200" kern="1200"/>
        </a:p>
      </dsp:txBody>
      <dsp:txXfrm>
        <a:off x="2076899" y="1762284"/>
        <a:ext cx="2074025" cy="313614"/>
      </dsp:txXfrm>
    </dsp:sp>
    <dsp:sp modelId="{E5335752-14FF-4E54-8690-AF7596A79BD2}">
      <dsp:nvSpPr>
        <dsp:cNvPr id="0" name=""/>
        <dsp:cNvSpPr/>
      </dsp:nvSpPr>
      <dsp:spPr>
        <a:xfrm>
          <a:off x="4484153" y="501240"/>
          <a:ext cx="2810164" cy="281016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4484153" y="501240"/>
        <a:ext cx="2810164" cy="2810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29.09.2020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commented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en-GB" b="1" dirty="0" err="1" smtClean="0"/>
              <a:t>Károly</a:t>
            </a:r>
            <a:r>
              <a:rPr lang="en-GB" b="1" dirty="0" smtClean="0"/>
              <a:t> </a:t>
            </a:r>
            <a:r>
              <a:rPr lang="en-GB" b="1" dirty="0" err="1" smtClean="0"/>
              <a:t>Zsolnai-Fehér's</a:t>
            </a:r>
            <a:r>
              <a:rPr lang="en-GB" b="1" dirty="0" smtClean="0"/>
              <a:t> / “Two minute papers” </a:t>
            </a:r>
            <a:r>
              <a:rPr lang="en-GB" b="1" dirty="0" err="1" smtClean="0"/>
              <a:t>youtube</a:t>
            </a:r>
            <a:r>
              <a:rPr lang="en-GB" b="1" dirty="0" smtClean="0"/>
              <a:t> channel</a:t>
            </a:r>
            <a:r>
              <a:rPr lang="en-GB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3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</a:t>
            </a:r>
            <a:r>
              <a:rPr lang="en-GB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OLD </a:t>
            </a:r>
            <a:r>
              <a:rPr lang="de-DE" b="0" baseline="0" dirty="0" err="1" smtClean="0">
                <a:solidFill>
                  <a:srgbClr val="FF0000"/>
                </a:solidFill>
              </a:rPr>
              <a:t>statistic</a:t>
            </a:r>
            <a:r>
              <a:rPr lang="de-DE" b="0" baseline="0" dirty="0" smtClean="0">
                <a:solidFill>
                  <a:srgbClr val="FF0000"/>
                </a:solidFill>
              </a:rPr>
              <a:t> – IMAGE NET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57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: e.g.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add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only-edge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silhouette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style-transfer,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edge-preserving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texture-replacements</a:t>
            </a:r>
            <a:r>
              <a:rPr lang="de-DE" baseline="0" dirty="0" smtClean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image-</a:t>
            </a:r>
            <a:r>
              <a:rPr lang="de-DE" baseline="0" dirty="0" err="1" smtClean="0"/>
              <a:t>variations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stlye</a:t>
            </a:r>
            <a:r>
              <a:rPr lang="de-DE" baseline="0" dirty="0" smtClean="0"/>
              <a:t>-transfer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 (like negative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34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- </a:t>
            </a:r>
            <a:r>
              <a:rPr lang="de-DE" b="1" dirty="0" err="1" smtClean="0"/>
              <a:t>Idea</a:t>
            </a:r>
            <a:r>
              <a:rPr lang="de-DE" b="0" dirty="0" smtClean="0"/>
              <a:t>: </a:t>
            </a:r>
            <a:r>
              <a:rPr lang="de-DE" b="0" dirty="0" err="1" smtClean="0"/>
              <a:t>There</a:t>
            </a:r>
            <a:r>
              <a:rPr lang="de-DE" b="0" dirty="0" smtClean="0"/>
              <a:t> was </a:t>
            </a:r>
            <a:r>
              <a:rPr lang="de-DE" b="0" dirty="0" err="1" smtClean="0"/>
              <a:t>never</a:t>
            </a:r>
            <a:r>
              <a:rPr lang="de-DE" b="0" dirty="0" smtClean="0"/>
              <a:t> a </a:t>
            </a:r>
            <a:r>
              <a:rPr lang="de-DE" b="0" dirty="0" err="1" smtClean="0"/>
              <a:t>shape-hierarchy</a:t>
            </a:r>
            <a:r>
              <a:rPr lang="de-DE" b="0" dirty="0" smtClean="0"/>
              <a:t>, but </a:t>
            </a:r>
            <a:r>
              <a:rPr lang="de-DE" b="0" dirty="0" err="1" smtClean="0"/>
              <a:t>rather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texture-hierarchy</a:t>
            </a:r>
            <a:r>
              <a:rPr lang="de-DE" b="0" baseline="0" dirty="0" smtClean="0"/>
              <a:t>. </a:t>
            </a:r>
            <a:br>
              <a:rPr lang="de-DE" b="0" baseline="0" dirty="0" smtClean="0"/>
            </a:br>
            <a:r>
              <a:rPr lang="de-DE" b="0" baseline="0" dirty="0" err="1" smtClean="0"/>
              <a:t>Since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</a:t>
            </a:r>
            <a:r>
              <a:rPr lang="de-DE" b="0" baseline="0" dirty="0" smtClean="0"/>
              <a:t> at a </a:t>
            </a:r>
            <a:r>
              <a:rPr lang="de-DE" b="0" baseline="0" dirty="0" err="1" smtClean="0"/>
              <a:t>small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scale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consists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shapes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this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might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been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misinterpreted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222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„The Register“ – </a:t>
            </a:r>
            <a:r>
              <a:rPr lang="de-DE" b="1" baseline="0" dirty="0" err="1" smtClean="0"/>
              <a:t>british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technology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news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cite</a:t>
            </a:r>
            <a:endParaRPr lang="de-DE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Between-Class learning: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Originally for sounds: </a:t>
            </a:r>
            <a:b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GB" dirty="0" smtClean="0"/>
              <a:t>ixing two images belonging to different classes with a random ratio.</a:t>
            </a:r>
            <a:br>
              <a:rPr lang="en-GB" dirty="0" smtClean="0"/>
            </a:br>
            <a:r>
              <a:rPr lang="en-GB" dirty="0" smtClean="0"/>
              <a:t>(Success</a:t>
            </a:r>
            <a:r>
              <a:rPr lang="en-GB" baseline="0" dirty="0" smtClean="0"/>
              <a:t> because of CNNs treating </a:t>
            </a:r>
            <a:r>
              <a:rPr lang="en-GB" dirty="0" smtClean="0"/>
              <a:t>images as waveforms.)</a:t>
            </a:r>
            <a:endParaRPr lang="de-DE" b="1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892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0827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- Do not </a:t>
            </a:r>
            <a:r>
              <a:rPr lang="de-DE" sz="1200" dirty="0" err="1" smtClean="0"/>
              <a:t>dismiss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</a:t>
            </a:r>
            <a:r>
              <a:rPr lang="de-DE" sz="1200" dirty="0" err="1" smtClean="0"/>
              <a:t>information</a:t>
            </a:r>
            <a:r>
              <a:rPr lang="de-DE" sz="1200" dirty="0" smtClean="0"/>
              <a:t> </a:t>
            </a:r>
            <a:r>
              <a:rPr lang="de-DE" sz="1200" dirty="0" err="1" smtClean="0"/>
              <a:t>entirely</a:t>
            </a:r>
            <a:r>
              <a:rPr lang="de-DE" sz="1200" dirty="0" smtClean="0"/>
              <a:t> – just do not </a:t>
            </a:r>
            <a:r>
              <a:rPr lang="de-DE" sz="1200" dirty="0" err="1" smtClean="0"/>
              <a:t>only</a:t>
            </a:r>
            <a:r>
              <a:rPr lang="de-DE" sz="1200" dirty="0" smtClean="0"/>
              <a:t> </a:t>
            </a:r>
            <a:r>
              <a:rPr lang="de-DE" sz="1200" dirty="0" err="1" smtClean="0"/>
              <a:t>rely</a:t>
            </a:r>
            <a:r>
              <a:rPr lang="de-DE" sz="1200" dirty="0" smtClean="0"/>
              <a:t> on it. </a:t>
            </a:r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did</a:t>
            </a:r>
            <a:r>
              <a:rPr lang="de-DE" sz="1200" dirty="0" smtClean="0"/>
              <a:t> a </a:t>
            </a:r>
            <a:r>
              <a:rPr lang="de-DE" sz="1200" dirty="0" err="1" smtClean="0"/>
              <a:t>brilliant</a:t>
            </a:r>
            <a:r>
              <a:rPr lang="de-DE" sz="1200" dirty="0" smtClean="0"/>
              <a:t> </a:t>
            </a:r>
            <a:r>
              <a:rPr lang="de-DE" sz="1200" dirty="0" err="1" smtClean="0"/>
              <a:t>job</a:t>
            </a:r>
            <a:r>
              <a:rPr lang="de-DE" sz="1200" dirty="0" smtClean="0"/>
              <a:t> so </a:t>
            </a:r>
            <a:r>
              <a:rPr lang="de-DE" sz="1200" dirty="0" err="1" smtClean="0"/>
              <a:t>far</a:t>
            </a:r>
            <a:r>
              <a:rPr lang="de-DE" sz="120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45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973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44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420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geirhos.co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channel/UCbfYPyITQ-7l4upoX8nvctg" TargetMode="External"/><Relationship Id="rId4" Type="http://schemas.openxmlformats.org/officeDocument/2006/relationships/hyperlink" Target="https://www.theregister.com/2019/02/13/ai_image_texture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8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9.emf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1104" t="745" r="1104" b="1157"/>
          <a:stretch/>
        </p:blipFill>
        <p:spPr>
          <a:xfrm rot="1101995">
            <a:off x="7764942" y="3905698"/>
            <a:ext cx="1736354" cy="2246183"/>
          </a:xfrm>
          <a:prstGeom prst="rect">
            <a:avLst/>
          </a:prstGeom>
          <a:ln>
            <a:solidFill>
              <a:srgbClr val="0150A0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5136" y="5028789"/>
            <a:ext cx="6630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rgbClr val="0150A0"/>
                </a:solidFill>
              </a:rPr>
              <a:t>28.09.2020</a:t>
            </a:r>
          </a:p>
          <a:p>
            <a:pPr algn="r"/>
            <a:r>
              <a:rPr lang="en-GB" dirty="0" smtClean="0">
                <a:solidFill>
                  <a:srgbClr val="0150A0"/>
                </a:solidFill>
              </a:rPr>
              <a:t>“</a:t>
            </a:r>
            <a:r>
              <a:rPr lang="en-GB" b="1" dirty="0" smtClean="0">
                <a:solidFill>
                  <a:srgbClr val="0150A0"/>
                </a:solidFill>
              </a:rPr>
              <a:t>Interactive </a:t>
            </a:r>
            <a:r>
              <a:rPr lang="en-GB" b="1" dirty="0">
                <a:solidFill>
                  <a:srgbClr val="0150A0"/>
                </a:solidFill>
              </a:rPr>
              <a:t>Video Stylization Using Few-Shot Patch-Based </a:t>
            </a:r>
            <a:r>
              <a:rPr lang="en-GB" b="1" dirty="0" smtClean="0">
                <a:solidFill>
                  <a:srgbClr val="0150A0"/>
                </a:solidFill>
              </a:rPr>
              <a:t>Training</a:t>
            </a:r>
            <a:r>
              <a:rPr lang="en-GB" dirty="0" smtClean="0">
                <a:solidFill>
                  <a:srgbClr val="0150A0"/>
                </a:solidFill>
              </a:rPr>
              <a:t>”</a:t>
            </a:r>
          </a:p>
          <a:p>
            <a:pPr algn="r"/>
            <a:r>
              <a:rPr lang="de-DE" dirty="0" err="1" smtClean="0">
                <a:solidFill>
                  <a:srgbClr val="0150A0"/>
                </a:solidFill>
              </a:rPr>
              <a:t>Texler</a:t>
            </a:r>
            <a:r>
              <a:rPr lang="de-DE" dirty="0" smtClean="0">
                <a:solidFill>
                  <a:srgbClr val="0150A0"/>
                </a:solidFill>
              </a:rPr>
              <a:t> et al., Czech Technical University</a:t>
            </a:r>
            <a:endParaRPr lang="en-GB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set-up</a:t>
            </a:r>
            <a:br>
              <a:rPr lang="en-GB" dirty="0" smtClean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>
              <p:ext uri="{D42A27DB-BD31-4B8C-83A1-F6EECF244321}">
                <p14:modId xmlns:p14="http://schemas.microsoft.com/office/powerpoint/2010/main" val="3887229195"/>
              </p:ext>
            </p:extLst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9836957" y="4536842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9793328" y="396786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 smtClean="0"/>
              <a:t>On IN:</a:t>
            </a:r>
          </a:p>
        </p:txBody>
      </p:sp>
      <p:sp>
        <p:nvSpPr>
          <p:cNvPr id="29" name="Rechteck 2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895374" y="6327130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What</a:t>
            </a:r>
            <a:r>
              <a:rPr lang="de-DE" sz="2400" dirty="0"/>
              <a:t> was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„</a:t>
            </a:r>
            <a:r>
              <a:rPr lang="de-DE" sz="2400" b="1" dirty="0" err="1">
                <a:solidFill>
                  <a:srgbClr val="0150A0"/>
                </a:solidFill>
              </a:rPr>
              <a:t>fine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tuning</a:t>
            </a:r>
            <a:r>
              <a:rPr lang="de-DE" sz="2400" dirty="0"/>
              <a:t>“-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Shape-</a:t>
            </a:r>
            <a:r>
              <a:rPr lang="de-DE" sz="2400" dirty="0" err="1"/>
              <a:t>ResNet</a:t>
            </a:r>
            <a:r>
              <a:rPr lang="de-DE" sz="2400" dirty="0"/>
              <a:t>?</a:t>
            </a:r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reasons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focus</a:t>
            </a:r>
            <a:r>
              <a:rPr lang="de-DE" sz="2400" dirty="0" smtClean="0"/>
              <a:t> </a:t>
            </a:r>
            <a:r>
              <a:rPr lang="de-DE" sz="2400" dirty="0"/>
              <a:t>on </a:t>
            </a:r>
            <a:r>
              <a:rPr lang="de-DE" sz="2400" b="1" dirty="0">
                <a:solidFill>
                  <a:srgbClr val="0150A0"/>
                </a:solidFill>
              </a:rPr>
              <a:t>ResNet-50</a:t>
            </a:r>
            <a:r>
              <a:rPr lang="de-DE" sz="2400" dirty="0" smtClean="0"/>
              <a:t>?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b="1" dirty="0">
                <a:solidFill>
                  <a:srgbClr val="0150A0"/>
                </a:solidFill>
              </a:rPr>
              <a:t>ONE </a:t>
            </a:r>
            <a:r>
              <a:rPr lang="de-DE" sz="2400" b="1" dirty="0" err="1">
                <a:solidFill>
                  <a:srgbClr val="0150A0"/>
                </a:solidFill>
              </a:rPr>
              <a:t>cure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conflict</a:t>
            </a:r>
            <a:r>
              <a:rPr lang="de-DE" sz="2400" dirty="0"/>
              <a:t> </a:t>
            </a:r>
            <a:r>
              <a:rPr lang="de-DE" sz="2400" dirty="0" err="1" smtClean="0"/>
              <a:t>shape-texture</a:t>
            </a:r>
            <a:r>
              <a:rPr lang="de-DE" sz="2400" dirty="0"/>
              <a:t> </a:t>
            </a:r>
            <a:r>
              <a:rPr lang="de-DE" sz="2400" dirty="0" err="1" smtClean="0"/>
              <a:t>used</a:t>
            </a:r>
            <a:r>
              <a:rPr lang="de-DE" sz="2400" dirty="0"/>
              <a:t>?</a:t>
            </a:r>
            <a:br>
              <a:rPr lang="de-DE" sz="2400" dirty="0"/>
            </a:br>
            <a:r>
              <a:rPr lang="de-DE" sz="2400" dirty="0" err="1" smtClean="0"/>
              <a:t>Why</a:t>
            </a:r>
            <a:r>
              <a:rPr lang="de-DE" sz="2400" dirty="0" smtClean="0"/>
              <a:t> not alternative </a:t>
            </a:r>
            <a:r>
              <a:rPr lang="de-DE" sz="2400" dirty="0" err="1" smtClean="0"/>
              <a:t>parameters</a:t>
            </a:r>
            <a:r>
              <a:rPr lang="de-DE" sz="2400" dirty="0" smtClean="0"/>
              <a:t> like </a:t>
            </a:r>
            <a:r>
              <a:rPr lang="de-DE" sz="2400" dirty="0" err="1" smtClean="0"/>
              <a:t>colour</a:t>
            </a:r>
            <a:r>
              <a:rPr lang="de-DE" sz="2400" dirty="0"/>
              <a:t>,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, </a:t>
            </a:r>
            <a:r>
              <a:rPr lang="de-DE" sz="2400" dirty="0" smtClean="0"/>
              <a:t>…?</a:t>
            </a:r>
            <a:endParaRPr lang="de-DE" sz="2400" dirty="0"/>
          </a:p>
          <a:p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smtClean="0"/>
              <a:t>SIN was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texture</a:t>
            </a:r>
            <a:r>
              <a:rPr lang="de-DE" sz="2400" dirty="0"/>
              <a:t> a </a:t>
            </a:r>
            <a:r>
              <a:rPr lang="de-DE" sz="2400" dirty="0" err="1"/>
              <a:t>noisance</a:t>
            </a:r>
            <a:r>
              <a:rPr lang="de-DE" sz="2400" b="1" dirty="0">
                <a:solidFill>
                  <a:srgbClr val="0150A0"/>
                </a:solidFill>
              </a:rPr>
              <a:t>, </a:t>
            </a:r>
            <a:r>
              <a:rPr lang="de-DE" sz="2400" b="1" dirty="0" err="1">
                <a:solidFill>
                  <a:srgbClr val="0150A0"/>
                </a:solidFill>
              </a:rPr>
              <a:t>keep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the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shape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intact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smtClean="0"/>
              <a:t>But,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 smtClean="0"/>
              <a:t>stated</a:t>
            </a:r>
            <a:r>
              <a:rPr lang="de-DE" sz="2400" dirty="0" smtClean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authors</a:t>
            </a:r>
            <a:r>
              <a:rPr lang="de-DE" sz="2400" dirty="0"/>
              <a:t>: „</a:t>
            </a:r>
            <a:r>
              <a:rPr lang="de-DE" sz="2400" i="1" dirty="0"/>
              <a:t>a substantial </a:t>
            </a:r>
            <a:r>
              <a:rPr lang="de-DE" sz="2400" i="1" dirty="0" err="1" smtClean="0"/>
              <a:t>fraction</a:t>
            </a:r>
            <a:r>
              <a:rPr lang="de-DE" sz="2400" dirty="0" smtClean="0"/>
              <a:t>“ (2019, </a:t>
            </a:r>
            <a:r>
              <a:rPr lang="de-DE" sz="2400" dirty="0" err="1" smtClean="0"/>
              <a:t>Geirhos</a:t>
            </a:r>
            <a:r>
              <a:rPr lang="de-DE" sz="2400" dirty="0" smtClean="0"/>
              <a:t> et al., </a:t>
            </a:r>
            <a:r>
              <a:rPr lang="de-DE" sz="2400" dirty="0" err="1" smtClean="0"/>
              <a:t>page</a:t>
            </a:r>
            <a:r>
              <a:rPr lang="de-DE" sz="2400" dirty="0" smtClean="0"/>
              <a:t> 5)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style-transfer was not </a:t>
            </a:r>
            <a:r>
              <a:rPr lang="de-DE" sz="2400" dirty="0" err="1"/>
              <a:t>recognizable</a:t>
            </a:r>
            <a:r>
              <a:rPr lang="de-DE" sz="2400" dirty="0"/>
              <a:t> (non-sense </a:t>
            </a:r>
            <a:r>
              <a:rPr lang="de-DE" sz="2400" dirty="0" err="1"/>
              <a:t>images</a:t>
            </a:r>
            <a:r>
              <a:rPr lang="de-DE" sz="2400" dirty="0"/>
              <a:t>). </a:t>
            </a:r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 smtClean="0"/>
              <a:t>were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counter</a:t>
            </a:r>
            <a:r>
              <a:rPr lang="de-DE" sz="2400" dirty="0"/>
              <a:t> </a:t>
            </a:r>
            <a:r>
              <a:rPr lang="de-DE" sz="2400" dirty="0" err="1" smtClean="0"/>
              <a:t>measures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? </a:t>
            </a:r>
            <a:r>
              <a:rPr lang="de-DE" sz="2400" dirty="0"/>
              <a:t>E.g. </a:t>
            </a:r>
            <a:r>
              <a:rPr lang="de-DE" sz="2400" dirty="0" err="1"/>
              <a:t>preserving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 smtClean="0"/>
              <a:t>edges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/>
          <a:srcRect l="40045" t="-204" r="40466" b="50955"/>
          <a:stretch/>
        </p:blipFill>
        <p:spPr>
          <a:xfrm>
            <a:off x="5428161" y="5174667"/>
            <a:ext cx="1335678" cy="124176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/>
        </p:nvPicPr>
        <p:blipFill rotWithShape="1">
          <a:blip r:embed="rId3"/>
          <a:srcRect l="60037" t="50967" r="20475"/>
          <a:stretch/>
        </p:blipFill>
        <p:spPr>
          <a:xfrm>
            <a:off x="7086153" y="5174667"/>
            <a:ext cx="1335678" cy="124176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 rotWithShape="1">
          <a:blip r:embed="rId3"/>
          <a:srcRect l="80285" t="51129" r="772" b="1218"/>
          <a:stretch/>
        </p:blipFill>
        <p:spPr>
          <a:xfrm>
            <a:off x="3775112" y="5171394"/>
            <a:ext cx="1335678" cy="1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(1/2)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Can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initially</a:t>
            </a:r>
            <a:r>
              <a:rPr lang="de-DE" sz="2400" dirty="0" smtClean="0"/>
              <a:t> </a:t>
            </a:r>
            <a:r>
              <a:rPr lang="de-DE" sz="2400" dirty="0" err="1" smtClean="0"/>
              <a:t>expected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interpreted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texture-hierarchy</a:t>
            </a:r>
            <a:r>
              <a:rPr lang="de-DE" sz="2400" dirty="0" smtClean="0"/>
              <a:t>?</a:t>
            </a:r>
            <a:br>
              <a:rPr lang="de-DE" sz="2400" dirty="0" smtClean="0"/>
            </a:br>
            <a:r>
              <a:rPr lang="de-DE" sz="2400" dirty="0" err="1" smtClean="0"/>
              <a:t>How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SIN-CNN </a:t>
            </a:r>
            <a:r>
              <a:rPr lang="de-DE" sz="2400" dirty="0" err="1" smtClean="0"/>
              <a:t>looks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inside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Deconvolutional</a:t>
            </a:r>
            <a:r>
              <a:rPr lang="de-DE" sz="2400" dirty="0" smtClean="0"/>
              <a:t> NN, </a:t>
            </a:r>
            <a:r>
              <a:rPr lang="de-DE" sz="2400" b="1" dirty="0" smtClean="0">
                <a:solidFill>
                  <a:srgbClr val="0150A0"/>
                </a:solidFill>
              </a:rPr>
              <a:t>Feature </a:t>
            </a:r>
            <a:r>
              <a:rPr lang="de-DE" sz="2400" b="1" dirty="0" err="1" smtClean="0">
                <a:solidFill>
                  <a:srgbClr val="0150A0"/>
                </a:solidFill>
              </a:rPr>
              <a:t>visualization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 „</a:t>
            </a:r>
            <a:r>
              <a:rPr lang="de-DE" sz="2400" dirty="0" err="1" smtClean="0"/>
              <a:t>error</a:t>
            </a:r>
            <a:r>
              <a:rPr lang="de-DE" sz="2400" dirty="0" smtClean="0"/>
              <a:t>“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shape-hierarchy-hypothesis</a:t>
            </a:r>
            <a:r>
              <a:rPr lang="de-DE" sz="2400" dirty="0" smtClean="0"/>
              <a:t>? </a:t>
            </a:r>
          </a:p>
          <a:p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 </a:t>
            </a:r>
            <a:r>
              <a:rPr lang="de-DE" sz="2400" dirty="0" err="1" smtClean="0"/>
              <a:t>perform</a:t>
            </a:r>
            <a:r>
              <a:rPr lang="de-DE" sz="2400" dirty="0" smtClean="0"/>
              <a:t> </a:t>
            </a:r>
            <a:r>
              <a:rPr lang="de-DE" sz="2400" dirty="0" err="1" smtClean="0"/>
              <a:t>better</a:t>
            </a:r>
            <a:r>
              <a:rPr lang="de-DE" sz="2400" dirty="0" smtClean="0"/>
              <a:t> on </a:t>
            </a:r>
            <a:r>
              <a:rPr lang="de-DE" sz="2400" b="1" dirty="0" smtClean="0">
                <a:solidFill>
                  <a:srgbClr val="0150A0"/>
                </a:solidFill>
              </a:rPr>
              <a:t>negative </a:t>
            </a:r>
            <a:r>
              <a:rPr lang="de-DE" sz="2400" b="1" dirty="0" err="1" smtClean="0">
                <a:solidFill>
                  <a:srgbClr val="0150A0"/>
                </a:solidFill>
              </a:rPr>
              <a:t>images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(This was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mentioned</a:t>
            </a:r>
            <a:r>
              <a:rPr lang="de-DE" sz="2400" dirty="0" smtClean="0"/>
              <a:t> </a:t>
            </a:r>
            <a:r>
              <a:rPr lang="de-DE" sz="2400" dirty="0" err="1" smtClean="0"/>
              <a:t>counter</a:t>
            </a:r>
            <a:r>
              <a:rPr lang="de-DE" sz="2400" dirty="0" smtClean="0"/>
              <a:t> </a:t>
            </a:r>
            <a:r>
              <a:rPr lang="de-DE" sz="2400" dirty="0" err="1" smtClean="0"/>
              <a:t>example</a:t>
            </a:r>
            <a:r>
              <a:rPr lang="de-DE" sz="2400" dirty="0" smtClean="0"/>
              <a:t> </a:t>
            </a:r>
            <a:r>
              <a:rPr lang="de-DE" sz="2400" dirty="0" err="1" smtClean="0"/>
              <a:t>against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given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Hosseini et al. in 2018)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improvements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SIN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prominent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experiments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Faster</a:t>
            </a:r>
            <a:r>
              <a:rPr lang="de-DE" sz="2400" b="1" dirty="0">
                <a:solidFill>
                  <a:srgbClr val="0150A0"/>
                </a:solidFill>
              </a:rPr>
              <a:t>-RCNN</a:t>
            </a:r>
            <a:r>
              <a:rPr lang="de-DE" sz="2400" b="1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(</a:t>
            </a:r>
            <a:r>
              <a:rPr lang="de-DE" sz="2400" dirty="0" err="1"/>
              <a:t>by</a:t>
            </a:r>
            <a:r>
              <a:rPr lang="de-DE" sz="2400" dirty="0"/>
              <a:t> Ren et la., 2017) (Pascal VOC, MS COCO </a:t>
            </a:r>
            <a:r>
              <a:rPr lang="de-DE" sz="2400" dirty="0" err="1"/>
              <a:t>databases</a:t>
            </a:r>
            <a:r>
              <a:rPr lang="de-DE" sz="2400" dirty="0"/>
              <a:t>). </a:t>
            </a:r>
            <a:br>
              <a:rPr lang="de-DE" sz="2400" dirty="0"/>
            </a:b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, </a:t>
            </a:r>
            <a:r>
              <a:rPr lang="de-DE" sz="2400" dirty="0" err="1"/>
              <a:t>too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405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(2/2)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was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agains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adverserial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input</a:t>
            </a:r>
            <a:r>
              <a:rPr lang="de-DE" sz="2400" dirty="0"/>
              <a:t>?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kind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adverserial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fool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smtClean="0"/>
              <a:t>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?</a:t>
            </a:r>
            <a:endParaRPr lang="de-DE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en-GB" sz="2400" i="1" dirty="0"/>
              <a:t>“…still susceptible to adversarial examples…</a:t>
            </a:r>
            <a:r>
              <a:rPr lang="en-GB" sz="2400" dirty="0"/>
              <a:t>" </a:t>
            </a:r>
            <a:br>
              <a:rPr lang="en-GB" sz="2400" dirty="0"/>
            </a:br>
            <a:r>
              <a:rPr lang="en-GB" sz="2400" dirty="0" err="1"/>
              <a:t>Geirhos</a:t>
            </a:r>
            <a:r>
              <a:rPr lang="en-GB" sz="2400" b="1" dirty="0"/>
              <a:t> </a:t>
            </a:r>
            <a:r>
              <a:rPr lang="en-GB" sz="2400" dirty="0"/>
              <a:t>to “The Register” </a:t>
            </a:r>
            <a:r>
              <a:rPr lang="en-GB" sz="800" i="1" dirty="0">
                <a:solidFill>
                  <a:srgbClr val="FF0000"/>
                </a:solidFill>
              </a:rPr>
              <a:t>2020; https://www.theregister.com/2019/02/13/ai_image_texture/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there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comment</a:t>
            </a:r>
            <a:r>
              <a:rPr lang="de-DE" sz="2400" dirty="0"/>
              <a:t> </a:t>
            </a:r>
            <a:r>
              <a:rPr lang="de-DE" sz="2400" dirty="0" smtClean="0"/>
              <a:t>on </a:t>
            </a:r>
            <a:r>
              <a:rPr lang="de-DE" sz="2400" b="1" dirty="0" err="1" smtClean="0">
                <a:solidFill>
                  <a:srgbClr val="0150A0"/>
                </a:solidFill>
              </a:rPr>
              <a:t>Between</a:t>
            </a:r>
            <a:r>
              <a:rPr lang="de-DE" sz="2400" b="1" dirty="0" smtClean="0">
                <a:solidFill>
                  <a:srgbClr val="0150A0"/>
                </a:solidFill>
              </a:rPr>
              <a:t>-Class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Mix-</a:t>
            </a:r>
            <a:r>
              <a:rPr lang="de-DE" sz="2400" b="1" dirty="0" err="1" smtClean="0">
                <a:solidFill>
                  <a:srgbClr val="0150A0"/>
                </a:solidFill>
              </a:rPr>
              <a:t>up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technique</a:t>
            </a:r>
            <a:r>
              <a:rPr lang="de-DE" sz="2400" dirty="0" smtClean="0"/>
              <a:t>)? </a:t>
            </a:r>
            <a:br>
              <a:rPr lang="de-DE" sz="2400" dirty="0" smtClean="0"/>
            </a:br>
            <a:r>
              <a:rPr lang="de-DE" sz="2400" dirty="0" smtClean="0"/>
              <a:t>(e.g. </a:t>
            </a:r>
            <a:r>
              <a:rPr lang="de-DE" sz="2400" dirty="0" err="1" smtClean="0"/>
              <a:t>Tokozume</a:t>
            </a:r>
            <a:r>
              <a:rPr lang="de-DE" sz="2400" dirty="0" smtClean="0"/>
              <a:t> et al., 2018 </a:t>
            </a:r>
            <a:r>
              <a:rPr lang="de-DE" sz="2400" dirty="0" err="1" smtClean="0"/>
              <a:t>and</a:t>
            </a:r>
            <a:r>
              <a:rPr lang="de-DE" sz="2400" dirty="0" smtClean="0"/>
              <a:t> after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publication</a:t>
            </a:r>
            <a:r>
              <a:rPr lang="de-DE" sz="2400" dirty="0" smtClean="0"/>
              <a:t>:  </a:t>
            </a:r>
            <a:r>
              <a:rPr lang="en-GB" sz="2400" dirty="0" err="1"/>
              <a:t>Bhattacharjee</a:t>
            </a:r>
            <a:r>
              <a:rPr lang="en-GB" sz="2400" dirty="0"/>
              <a:t> et al. 2020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biases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categorically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object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detections</a:t>
            </a:r>
            <a:r>
              <a:rPr lang="de-DE" sz="2400" dirty="0" smtClean="0"/>
              <a:t>?</a:t>
            </a:r>
            <a:endParaRPr lang="de-DE" sz="2400" dirty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5472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style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paper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 „</a:t>
            </a:r>
            <a:r>
              <a:rPr lang="de-DE" sz="2400" dirty="0" err="1" smtClean="0"/>
              <a:t>future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“ </a:t>
            </a:r>
            <a:r>
              <a:rPr lang="de-DE" sz="2400" dirty="0" err="1" smtClean="0"/>
              <a:t>section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missing</a:t>
            </a:r>
            <a:endParaRPr lang="de-DE" sz="2400" dirty="0" smtClean="0"/>
          </a:p>
          <a:p>
            <a:r>
              <a:rPr lang="de-DE" sz="2400" dirty="0" smtClean="0"/>
              <a:t>The </a:t>
            </a:r>
            <a:r>
              <a:rPr lang="de-DE" sz="2400" dirty="0" err="1" smtClean="0"/>
              <a:t>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related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misleading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whole</a:t>
            </a:r>
            <a:r>
              <a:rPr lang="de-DE" sz="2400" dirty="0" smtClean="0"/>
              <a:t> </a:t>
            </a:r>
            <a:r>
              <a:rPr lang="de-DE" sz="2400" dirty="0" err="1" smtClean="0"/>
              <a:t>paper</a:t>
            </a:r>
            <a:endParaRPr lang="de-DE" sz="2400" dirty="0" smtClean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9912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both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biases</a:t>
            </a:r>
            <a:r>
              <a:rPr lang="de-DE" sz="2400" b="1" dirty="0" smtClean="0"/>
              <a:t>:</a:t>
            </a:r>
            <a:r>
              <a:rPr lang="de-DE" sz="2400" dirty="0" smtClean="0"/>
              <a:t> </a:t>
            </a:r>
            <a:r>
              <a:rPr lang="de-DE" sz="2400" dirty="0" err="1" smtClean="0"/>
              <a:t>Let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guess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verification</a:t>
            </a:r>
            <a:r>
              <a:rPr lang="de-DE" sz="2400" dirty="0" smtClean="0"/>
              <a:t> </a:t>
            </a:r>
            <a:r>
              <a:rPr lang="de-DE" sz="2400" u="sng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deemed</a:t>
            </a:r>
            <a:r>
              <a:rPr lang="de-DE" sz="2400" dirty="0" smtClean="0"/>
              <a:t> </a:t>
            </a:r>
            <a:r>
              <a:rPr lang="de-DE" sz="2400" dirty="0" err="1" smtClean="0"/>
              <a:t>suitable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(</a:t>
            </a:r>
            <a:r>
              <a:rPr lang="de-DE" sz="2400" dirty="0" err="1" smtClean="0"/>
              <a:t>panter</a:t>
            </a:r>
            <a:r>
              <a:rPr lang="de-DE" sz="2400" dirty="0" smtClean="0"/>
              <a:t>, </a:t>
            </a:r>
            <a:r>
              <a:rPr lang="de-DE" sz="2400" dirty="0" err="1" smtClean="0"/>
              <a:t>leopard</a:t>
            </a:r>
            <a:r>
              <a:rPr lang="de-DE" sz="2400" dirty="0" smtClean="0"/>
              <a:t>). </a:t>
            </a:r>
          </a:p>
          <a:p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applications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besides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</a:t>
            </a:r>
            <a:r>
              <a:rPr lang="de-DE" sz="2400" dirty="0" err="1" smtClean="0"/>
              <a:t>detection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E.g. </a:t>
            </a:r>
            <a:r>
              <a:rPr lang="de-DE" sz="2400" dirty="0" err="1" smtClean="0"/>
              <a:t>semantic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instance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, …</a:t>
            </a:r>
          </a:p>
          <a:p>
            <a:r>
              <a:rPr lang="de-DE" sz="2400" dirty="0" err="1" smtClean="0"/>
              <a:t>Accieve</a:t>
            </a:r>
            <a:r>
              <a:rPr lang="de-DE" sz="2400" dirty="0" smtClean="0"/>
              <a:t> a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 in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ways</a:t>
            </a:r>
            <a:r>
              <a:rPr lang="de-DE" sz="2400" dirty="0" smtClean="0"/>
              <a:t>. E.g. </a:t>
            </a:r>
            <a:r>
              <a:rPr lang="de-DE" sz="2400" dirty="0" err="1" smtClean="0"/>
              <a:t>by</a:t>
            </a:r>
            <a:endParaRPr lang="de-DE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de-DE" sz="2000" dirty="0"/>
              <a:t>different </a:t>
            </a: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architecture</a:t>
            </a:r>
            <a:r>
              <a:rPr lang="de-DE" sz="2000" dirty="0" smtClean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loss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approaches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above</a:t>
            </a:r>
            <a:r>
              <a:rPr lang="de-DE" sz="20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(In </a:t>
            </a:r>
            <a:r>
              <a:rPr lang="de-DE" sz="2400" dirty="0" err="1" smtClean="0"/>
              <a:t>general</a:t>
            </a:r>
            <a:r>
              <a:rPr lang="de-DE" sz="2400" dirty="0" smtClean="0"/>
              <a:t>: </a:t>
            </a:r>
            <a:r>
              <a:rPr lang="de-DE" sz="2400" dirty="0" err="1" smtClean="0"/>
              <a:t>Answering</a:t>
            </a:r>
            <a:r>
              <a:rPr lang="de-DE" sz="2400" dirty="0" smtClean="0"/>
              <a:t> open </a:t>
            </a:r>
            <a:r>
              <a:rPr lang="de-DE" sz="2400" dirty="0" err="1" smtClean="0"/>
              <a:t>questions</a:t>
            </a:r>
            <a:r>
              <a:rPr lang="de-DE" sz="2400" dirty="0" smtClean="0"/>
              <a:t>, e.g. </a:t>
            </a:r>
            <a:r>
              <a:rPr lang="de-DE" sz="2400" dirty="0" err="1" smtClean="0"/>
              <a:t>given</a:t>
            </a:r>
            <a:r>
              <a:rPr lang="de-DE" sz="2400" dirty="0" smtClean="0"/>
              <a:t> in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critic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8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Robert </a:t>
            </a:r>
            <a:r>
              <a:rPr lang="en-GB" sz="1600" dirty="0" err="1" smtClean="0"/>
              <a:t>Geirhos</a:t>
            </a:r>
            <a:r>
              <a:rPr lang="en-GB" sz="1600" dirty="0" smtClean="0"/>
              <a:t> </a:t>
            </a:r>
            <a:r>
              <a:rPr lang="en-GB" sz="1600" dirty="0"/>
              <a:t>et al. </a:t>
            </a:r>
            <a:r>
              <a:rPr lang="en-GB" sz="1600" b="1" dirty="0"/>
              <a:t>ImageNet-trained CNNs are biased towards texture; increasing shape bias improves accuracy and robustness</a:t>
            </a:r>
            <a:r>
              <a:rPr lang="en-GB" sz="1600" dirty="0"/>
              <a:t>. </a:t>
            </a:r>
            <a:r>
              <a:rPr lang="en-GB" sz="1600" dirty="0" err="1"/>
              <a:t>arXiv</a:t>
            </a:r>
            <a:r>
              <a:rPr lang="en-GB" sz="1600" dirty="0"/>
              <a:t> preprint arXiv:1811.12231, 2018</a:t>
            </a:r>
            <a:r>
              <a:rPr lang="en-GB" sz="16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Pedro </a:t>
            </a:r>
            <a:r>
              <a:rPr lang="en-GB" sz="1600" dirty="0" err="1"/>
              <a:t>Ballester</a:t>
            </a:r>
            <a:r>
              <a:rPr lang="en-GB" sz="1600" dirty="0"/>
              <a:t> and Ricardo Matsumura de </a:t>
            </a:r>
            <a:r>
              <a:rPr lang="en-GB" sz="1600" dirty="0" err="1"/>
              <a:t>Ara´ujo</a:t>
            </a:r>
            <a:r>
              <a:rPr lang="en-GB" sz="1600" dirty="0"/>
              <a:t>. On the performance of </a:t>
            </a:r>
            <a:r>
              <a:rPr lang="en-GB" sz="1600" dirty="0" err="1"/>
              <a:t>GoogLeNet</a:t>
            </a:r>
            <a:r>
              <a:rPr lang="en-GB" sz="1600" dirty="0"/>
              <a:t> and </a:t>
            </a:r>
            <a:r>
              <a:rPr lang="en-GB" sz="1600" dirty="0" err="1" smtClean="0"/>
              <a:t>AlexNet</a:t>
            </a:r>
            <a:r>
              <a:rPr lang="en-GB" sz="1600" dirty="0" smtClean="0"/>
              <a:t> applied </a:t>
            </a:r>
            <a:r>
              <a:rPr lang="en-GB" sz="1600" dirty="0"/>
              <a:t>to sketches. In AAAI, pp. 1124–1128,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Wieland </a:t>
            </a:r>
            <a:r>
              <a:rPr lang="en-GB" sz="1600" dirty="0" err="1"/>
              <a:t>Brendel</a:t>
            </a:r>
            <a:r>
              <a:rPr lang="en-GB" sz="1600" dirty="0"/>
              <a:t> and Matthias </a:t>
            </a:r>
            <a:r>
              <a:rPr lang="en-GB" sz="1600" dirty="0" err="1"/>
              <a:t>Bethge</a:t>
            </a:r>
            <a:r>
              <a:rPr lang="en-GB" sz="1600" dirty="0"/>
              <a:t>. Approximating CNNs with bag-of-local-features </a:t>
            </a:r>
            <a:r>
              <a:rPr lang="en-GB" sz="1600" dirty="0" smtClean="0"/>
              <a:t>models works </a:t>
            </a:r>
            <a:r>
              <a:rPr lang="en-GB" sz="1600" dirty="0"/>
              <a:t>surprisingly well on ImageNet. In International Conference on Learning </a:t>
            </a:r>
            <a:r>
              <a:rPr lang="en-GB" sz="1600" dirty="0" smtClean="0"/>
              <a:t>Representations,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Supritam</a:t>
            </a:r>
            <a:r>
              <a:rPr lang="en-GB" sz="1600" dirty="0"/>
              <a:t> </a:t>
            </a:r>
            <a:r>
              <a:rPr lang="en-GB" sz="1600" dirty="0" err="1" smtClean="0"/>
              <a:t>Bhattacharjee</a:t>
            </a:r>
            <a:r>
              <a:rPr lang="en-GB" sz="1600" dirty="0" smtClean="0"/>
              <a:t>, </a:t>
            </a:r>
            <a:r>
              <a:rPr lang="en-GB" sz="1600" dirty="0" err="1" smtClean="0"/>
              <a:t>Devraj</a:t>
            </a:r>
            <a:r>
              <a:rPr lang="en-GB" sz="1600" dirty="0" smtClean="0"/>
              <a:t> Mandal and Soma</a:t>
            </a:r>
            <a:r>
              <a:rPr lang="en-GB" sz="1600" dirty="0"/>
              <a:t> </a:t>
            </a:r>
            <a:r>
              <a:rPr lang="en-GB" sz="1600" dirty="0" smtClean="0"/>
              <a:t>Biswas. </a:t>
            </a:r>
            <a:r>
              <a:rPr lang="en-GB" sz="1600" dirty="0"/>
              <a:t>Multi-class Novelty Detection Using Mix-up Technique. In: The IEEE Winter Conference on Applications of Computer Vision. </a:t>
            </a:r>
            <a:r>
              <a:rPr lang="en-GB" sz="1600" dirty="0" smtClean="0"/>
              <a:t>pp. </a:t>
            </a:r>
            <a:r>
              <a:rPr lang="en-GB" sz="1600" dirty="0"/>
              <a:t>1400-1409</a:t>
            </a:r>
            <a:r>
              <a:rPr lang="en-GB" sz="1600" dirty="0" smtClean="0"/>
              <a:t>.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Texture synthesis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Advances in Neural Information Processing Systems, pp. 262–270,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Image style transfer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Proceedings of the IEEE Conference on Computer Vision and Pattern </a:t>
            </a:r>
            <a:r>
              <a:rPr lang="en-GB" sz="1600" dirty="0" smtClean="0"/>
              <a:t>Recognition, pp</a:t>
            </a:r>
            <a:r>
              <a:rPr lang="en-GB" sz="1600" dirty="0"/>
              <a:t>. 2414–2423,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Robert </a:t>
            </a:r>
            <a:r>
              <a:rPr lang="en-GB" sz="1600" dirty="0" err="1"/>
              <a:t>Geirhos</a:t>
            </a:r>
            <a:r>
              <a:rPr lang="en-GB" sz="1600" dirty="0"/>
              <a:t>, Carlos M. Medina </a:t>
            </a:r>
            <a:r>
              <a:rPr lang="en-GB" sz="1600" dirty="0" err="1"/>
              <a:t>Temme</a:t>
            </a:r>
            <a:r>
              <a:rPr lang="en-GB" sz="1600" dirty="0"/>
              <a:t>, Jonas </a:t>
            </a:r>
            <a:r>
              <a:rPr lang="en-GB" sz="1600" dirty="0" err="1"/>
              <a:t>Rauber</a:t>
            </a:r>
            <a:r>
              <a:rPr lang="en-GB" sz="1600" dirty="0"/>
              <a:t>, </a:t>
            </a:r>
            <a:r>
              <a:rPr lang="en-GB" sz="1600" dirty="0" err="1"/>
              <a:t>Heiko</a:t>
            </a:r>
            <a:r>
              <a:rPr lang="en-GB" sz="1600" dirty="0"/>
              <a:t> H </a:t>
            </a:r>
            <a:r>
              <a:rPr lang="en-GB" sz="1600" dirty="0" err="1"/>
              <a:t>Sch¨utt</a:t>
            </a:r>
            <a:r>
              <a:rPr lang="en-GB" sz="1600" dirty="0"/>
              <a:t>, Matthias </a:t>
            </a:r>
            <a:r>
              <a:rPr lang="en-GB" sz="1600" dirty="0" err="1" smtClean="0"/>
              <a:t>Bethge</a:t>
            </a:r>
            <a:r>
              <a:rPr lang="en-GB" sz="1600" dirty="0" smtClean="0"/>
              <a:t>, and </a:t>
            </a:r>
            <a:r>
              <a:rPr lang="en-GB" sz="1600" dirty="0"/>
              <a:t>Felix A Wichmann. Generalisation in humans and deep neural networks. </a:t>
            </a:r>
            <a:r>
              <a:rPr lang="en-GB" sz="1600" dirty="0" err="1"/>
              <a:t>arXiv</a:t>
            </a:r>
            <a:r>
              <a:rPr lang="en-GB" sz="1600" dirty="0"/>
              <a:t> </a:t>
            </a:r>
            <a:r>
              <a:rPr lang="en-GB" sz="1600" dirty="0" smtClean="0"/>
              <a:t>preprint arXiv:1808.08750</a:t>
            </a:r>
            <a:r>
              <a:rPr lang="en-GB" sz="1600" dirty="0"/>
              <a:t>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Hossein Hosseini, </a:t>
            </a:r>
            <a:r>
              <a:rPr lang="en-GB" sz="1600" dirty="0" err="1"/>
              <a:t>Baicen</a:t>
            </a:r>
            <a:r>
              <a:rPr lang="en-GB" sz="1600" dirty="0"/>
              <a:t> Xiao, </a:t>
            </a:r>
            <a:r>
              <a:rPr lang="en-GB" sz="1600" dirty="0" err="1"/>
              <a:t>Mayoore</a:t>
            </a:r>
            <a:r>
              <a:rPr lang="en-GB" sz="1600" dirty="0"/>
              <a:t> Jaiswal, and </a:t>
            </a:r>
            <a:r>
              <a:rPr lang="en-GB" sz="1600" dirty="0" err="1"/>
              <a:t>Radha</a:t>
            </a:r>
            <a:r>
              <a:rPr lang="en-GB" sz="1600" dirty="0"/>
              <a:t> </a:t>
            </a:r>
            <a:r>
              <a:rPr lang="en-GB" sz="1600" dirty="0" err="1"/>
              <a:t>Poovendran</a:t>
            </a:r>
            <a:r>
              <a:rPr lang="en-GB" sz="1600" dirty="0"/>
              <a:t>. Assessing shape </a:t>
            </a:r>
            <a:r>
              <a:rPr lang="en-GB" sz="1600" dirty="0" smtClean="0"/>
              <a:t>bias property </a:t>
            </a:r>
            <a:r>
              <a:rPr lang="en-GB" sz="1600" dirty="0"/>
              <a:t>of Convolutional Neural Networks. </a:t>
            </a:r>
            <a:r>
              <a:rPr lang="en-GB" sz="1600" dirty="0" err="1"/>
              <a:t>arXiv</a:t>
            </a:r>
            <a:r>
              <a:rPr lang="en-GB" sz="1600" dirty="0"/>
              <a:t> preprint arXiv:1803.07739,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Xun</a:t>
            </a:r>
            <a:r>
              <a:rPr lang="en-GB" sz="1600" dirty="0"/>
              <a:t> Huang and Serge </a:t>
            </a:r>
            <a:r>
              <a:rPr lang="en-GB" sz="1600" dirty="0" err="1"/>
              <a:t>Belongie</a:t>
            </a:r>
            <a:r>
              <a:rPr lang="en-GB" sz="1600" dirty="0"/>
              <a:t>. Arbitrary style transfer in real-time with adaptive instance normalization. In: Proceedings of the IEEE International Conference on Computer Vision. pp. 1501-1510, </a:t>
            </a:r>
            <a:r>
              <a:rPr lang="en-GB" sz="1600" dirty="0" smtClean="0"/>
              <a:t>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628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A. </a:t>
            </a:r>
            <a:r>
              <a:rPr lang="en-GB" sz="1600" dirty="0" err="1"/>
              <a:t>Krizhevsky</a:t>
            </a:r>
            <a:r>
              <a:rPr lang="en-GB" sz="1600" dirty="0"/>
              <a:t>, I. </a:t>
            </a:r>
            <a:r>
              <a:rPr lang="en-GB" sz="1600" dirty="0" err="1"/>
              <a:t>Sutskever</a:t>
            </a:r>
            <a:r>
              <a:rPr lang="en-GB" sz="1600" dirty="0"/>
              <a:t>, and G. E. Hinton. ImageNet classification with deep convolutional neural networks. In Advances in Neural Information Processing Systems, pp. 1097–1105, 2012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Samuel Ritter, David GT Barrett, Adam Santoro, and Matt M </a:t>
            </a:r>
            <a:r>
              <a:rPr lang="en-GB" sz="1600" dirty="0" err="1"/>
              <a:t>Botvinick</a:t>
            </a:r>
            <a:r>
              <a:rPr lang="en-GB" sz="1600" dirty="0"/>
              <a:t>. Cognitive psychology for deep neural networks: A shape bias case study. </a:t>
            </a:r>
            <a:r>
              <a:rPr lang="en-GB" sz="1600" dirty="0" err="1"/>
              <a:t>arXiv</a:t>
            </a:r>
            <a:r>
              <a:rPr lang="en-GB" sz="1600" dirty="0"/>
              <a:t> preprint arXiv:1706.08606,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Christian </a:t>
            </a:r>
            <a:r>
              <a:rPr lang="en-GB" sz="1600" dirty="0" err="1"/>
              <a:t>Szegedy</a:t>
            </a:r>
            <a:r>
              <a:rPr lang="en-GB" sz="1600" dirty="0"/>
              <a:t>, Wei Liu, </a:t>
            </a:r>
            <a:r>
              <a:rPr lang="en-GB" sz="1600" dirty="0" err="1"/>
              <a:t>Yangqing</a:t>
            </a:r>
            <a:r>
              <a:rPr lang="en-GB" sz="1600" dirty="0"/>
              <a:t> </a:t>
            </a:r>
            <a:r>
              <a:rPr lang="en-GB" sz="1600" dirty="0" err="1"/>
              <a:t>Jia</a:t>
            </a:r>
            <a:r>
              <a:rPr lang="en-GB" sz="1600" dirty="0"/>
              <a:t>, Pierre </a:t>
            </a:r>
            <a:r>
              <a:rPr lang="en-GB" sz="1600" dirty="0" err="1"/>
              <a:t>Sermanet</a:t>
            </a:r>
            <a:r>
              <a:rPr lang="en-GB" sz="1600" dirty="0"/>
              <a:t>, Scott Reed, </a:t>
            </a:r>
            <a:r>
              <a:rPr lang="en-GB" sz="1600" dirty="0" err="1"/>
              <a:t>Dragomir</a:t>
            </a:r>
            <a:r>
              <a:rPr lang="en-GB" sz="1600" dirty="0"/>
              <a:t> </a:t>
            </a:r>
            <a:r>
              <a:rPr lang="en-GB" sz="1600" dirty="0" err="1"/>
              <a:t>Anguelov</a:t>
            </a:r>
            <a:r>
              <a:rPr lang="en-GB" sz="1600" dirty="0"/>
              <a:t>, </a:t>
            </a:r>
            <a:r>
              <a:rPr lang="en-GB" sz="1600" dirty="0" err="1" smtClean="0"/>
              <a:t>Dumitru</a:t>
            </a:r>
            <a:r>
              <a:rPr lang="en-GB" sz="1600" dirty="0" smtClean="0"/>
              <a:t> </a:t>
            </a:r>
            <a:r>
              <a:rPr lang="en-GB" sz="1600" dirty="0" err="1" smtClean="0"/>
              <a:t>Erhan</a:t>
            </a:r>
            <a:r>
              <a:rPr lang="en-GB" sz="1600" dirty="0"/>
              <a:t>, Vincent </a:t>
            </a:r>
            <a:r>
              <a:rPr lang="en-GB" sz="1600" dirty="0" err="1"/>
              <a:t>Vanhoucke</a:t>
            </a:r>
            <a:r>
              <a:rPr lang="en-GB" sz="1600" dirty="0"/>
              <a:t>, and Andrew </a:t>
            </a:r>
            <a:r>
              <a:rPr lang="en-GB" sz="1600" dirty="0" err="1"/>
              <a:t>Rabinovich</a:t>
            </a:r>
            <a:r>
              <a:rPr lang="en-GB" sz="1600" dirty="0"/>
              <a:t>. Going deeper with convolutions. </a:t>
            </a:r>
            <a:r>
              <a:rPr lang="en-GB" sz="1600" dirty="0" smtClean="0"/>
              <a:t>In Proceedings </a:t>
            </a:r>
            <a:r>
              <a:rPr lang="en-GB" sz="1600" dirty="0"/>
              <a:t>of the IEEE Conference on Computer Vision and Pattern Recognition, pp. 1–9,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Ondřej</a:t>
            </a:r>
            <a:r>
              <a:rPr lang="en-GB" sz="1600" dirty="0"/>
              <a:t> </a:t>
            </a:r>
            <a:r>
              <a:rPr lang="en-GB" sz="1600" dirty="0" err="1"/>
              <a:t>Texler</a:t>
            </a:r>
            <a:r>
              <a:rPr lang="en-GB" sz="1600" dirty="0"/>
              <a:t> et al. Interactive Video Stylization Using Few-Shot Patch-Based Training. </a:t>
            </a:r>
            <a:r>
              <a:rPr lang="en-GB" sz="1600" dirty="0" err="1"/>
              <a:t>arXiv</a:t>
            </a:r>
            <a:r>
              <a:rPr lang="en-GB" sz="1600" dirty="0"/>
              <a:t> preprint arXiv:2004.14489,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Daniel </a:t>
            </a:r>
            <a:r>
              <a:rPr lang="en-GB" sz="1600" dirty="0"/>
              <a:t>LK </a:t>
            </a:r>
            <a:r>
              <a:rPr lang="en-GB" sz="1600" dirty="0" err="1"/>
              <a:t>Yamins</a:t>
            </a:r>
            <a:r>
              <a:rPr lang="en-GB" sz="1600" dirty="0"/>
              <a:t>, Ha Hong, Charles F </a:t>
            </a:r>
            <a:r>
              <a:rPr lang="en-GB" sz="1600" dirty="0" err="1"/>
              <a:t>Cadieu</a:t>
            </a:r>
            <a:r>
              <a:rPr lang="en-GB" sz="1600" dirty="0"/>
              <a:t>, Ethan A Solomon, Darren Seibert, and James </a:t>
            </a:r>
            <a:r>
              <a:rPr lang="en-GB" sz="1600" dirty="0" err="1"/>
              <a:t>JDiCarlo</a:t>
            </a:r>
            <a:r>
              <a:rPr lang="en-GB" sz="1600" dirty="0"/>
              <a:t>. Performance-optimized hierarchical models predict neural responses in higher visual cortex. Proceedings of the National Academy of Sciences, 111(23):8619–8624, 2014</a:t>
            </a: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Matthew D </a:t>
            </a:r>
            <a:r>
              <a:rPr lang="en-GB" sz="1600" dirty="0" err="1"/>
              <a:t>Zeiler</a:t>
            </a:r>
            <a:r>
              <a:rPr lang="en-GB" sz="1600" dirty="0"/>
              <a:t> and Rob Fergus. Visualizing and understanding convolutional networks. </a:t>
            </a:r>
            <a:r>
              <a:rPr lang="en-GB" sz="1600" dirty="0" smtClean="0"/>
              <a:t>In European </a:t>
            </a:r>
            <a:r>
              <a:rPr lang="en-GB" sz="1600" dirty="0"/>
              <a:t>Conference on Computer Vision, pp. 818–833. Springer, </a:t>
            </a:r>
            <a:r>
              <a:rPr lang="en-GB" sz="1600" dirty="0" smtClean="0"/>
              <a:t>2014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300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Other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r>
              <a:rPr lang="de-DE" sz="2000" dirty="0" smtClean="0"/>
              <a:t>Website </a:t>
            </a:r>
            <a:r>
              <a:rPr lang="de-DE" sz="2000" dirty="0" err="1" smtClean="0"/>
              <a:t>of</a:t>
            </a:r>
            <a:r>
              <a:rPr lang="de-DE" sz="2000" dirty="0" smtClean="0"/>
              <a:t> Robert </a:t>
            </a:r>
            <a:r>
              <a:rPr lang="de-DE" sz="2000" dirty="0" err="1" smtClean="0"/>
              <a:t>Geirhos</a:t>
            </a:r>
            <a:r>
              <a:rPr lang="de-DE" sz="2000" dirty="0"/>
              <a:t> – 2020; </a:t>
            </a:r>
            <a:r>
              <a:rPr lang="de-DE" sz="2000" dirty="0">
                <a:hlinkClick r:id="rId3"/>
              </a:rPr>
              <a:t>https://robertgeirhos.com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The Register - 2</a:t>
            </a:r>
            <a:r>
              <a:rPr lang="en-GB" sz="2000" dirty="0" smtClean="0"/>
              <a:t>020</a:t>
            </a:r>
            <a:r>
              <a:rPr lang="en-GB" sz="2000" dirty="0"/>
              <a:t>; </a:t>
            </a:r>
            <a:r>
              <a:rPr lang="en-GB" sz="2000" dirty="0">
                <a:hlinkClick r:id="rId4"/>
              </a:rPr>
              <a:t>https://www.theregister.com/2019/02/13/ai_image_texture</a:t>
            </a:r>
            <a:r>
              <a:rPr lang="en-GB" sz="2000" dirty="0" smtClean="0">
                <a:hlinkClick r:id="rId4"/>
              </a:rPr>
              <a:t>/</a:t>
            </a:r>
            <a:endParaRPr lang="en-GB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de-DE" sz="2000" dirty="0" err="1" smtClean="0"/>
              <a:t>Two</a:t>
            </a:r>
            <a:r>
              <a:rPr lang="de-DE" sz="2000" dirty="0" smtClean="0"/>
              <a:t> Minute Papers“ </a:t>
            </a:r>
            <a:r>
              <a:rPr lang="de-DE" sz="2000" dirty="0" err="1" smtClean="0"/>
              <a:t>by</a:t>
            </a:r>
            <a:r>
              <a:rPr lang="de-DE" sz="2000" dirty="0"/>
              <a:t> </a:t>
            </a:r>
            <a:r>
              <a:rPr lang="en-GB" sz="2000" dirty="0" err="1"/>
              <a:t>Károly</a:t>
            </a:r>
            <a:r>
              <a:rPr lang="en-GB" sz="2000" dirty="0"/>
              <a:t> </a:t>
            </a:r>
            <a:r>
              <a:rPr lang="en-GB" sz="2000" dirty="0" err="1" smtClean="0"/>
              <a:t>Zsolnai-Fehér's</a:t>
            </a:r>
            <a:r>
              <a:rPr lang="en-GB" sz="2000" dirty="0" smtClean="0"/>
              <a:t> </a:t>
            </a: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www.youtube.com/channel/UCbfYPyITQ-7l4upoX8nvctg</a:t>
            </a:r>
            <a:endParaRPr lang="de-DE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en-GB" sz="2000" dirty="0" smtClean="0"/>
              <a:t>Robert </a:t>
            </a:r>
            <a:r>
              <a:rPr lang="en-GB" sz="2000" dirty="0" err="1"/>
              <a:t>Geirhos</a:t>
            </a:r>
            <a:r>
              <a:rPr lang="en-GB" sz="2000" dirty="0"/>
              <a:t>: ImageNet-trained CNNs are biased towards texture (ICLR 2019 talk</a:t>
            </a:r>
            <a:r>
              <a:rPr lang="en-GB" sz="2000" dirty="0" smtClean="0"/>
              <a:t>)”, Steven Van </a:t>
            </a:r>
            <a:r>
              <a:rPr lang="en-GB" sz="2000" dirty="0" err="1" smtClean="0"/>
              <a:t>Vaerenbergh</a:t>
            </a:r>
            <a:endParaRPr lang="en-GB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8597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4" y="1287859"/>
            <a:ext cx="8477831" cy="51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381785" y="5479247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2798"/>
          <a:stretch/>
        </p:blipFill>
        <p:spPr>
          <a:xfrm>
            <a:off x="3711104" y="2129632"/>
            <a:ext cx="4479505" cy="40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r>
              <a:rPr lang="de-DE" sz="5400" dirty="0" smtClean="0">
                <a:solidFill>
                  <a:srgbClr val="0150A0"/>
                </a:solidFill>
              </a:rPr>
              <a:t/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9709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32667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513845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513845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ieren 4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2" name="Rechteck 31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3983</Words>
  <Application>Microsoft Office PowerPoint</Application>
  <PresentationFormat>Breitbild</PresentationFormat>
  <Paragraphs>843</Paragraphs>
  <Slides>71</Slides>
  <Notes>71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Other slides 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344</cp:revision>
  <dcterms:created xsi:type="dcterms:W3CDTF">2018-02-22T12:48:03Z</dcterms:created>
  <dcterms:modified xsi:type="dcterms:W3CDTF">2020-09-29T23:30:21Z</dcterms:modified>
</cp:coreProperties>
</file>